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91"/>
  </p:notesMasterIdLst>
  <p:sldIdLst>
    <p:sldId id="301" r:id="rId2"/>
    <p:sldId id="1632" r:id="rId3"/>
    <p:sldId id="1647" r:id="rId4"/>
    <p:sldId id="584" r:id="rId5"/>
    <p:sldId id="585" r:id="rId6"/>
    <p:sldId id="586" r:id="rId7"/>
    <p:sldId id="587" r:id="rId8"/>
    <p:sldId id="1629" r:id="rId9"/>
    <p:sldId id="588" r:id="rId10"/>
    <p:sldId id="589" r:id="rId11"/>
    <p:sldId id="591" r:id="rId12"/>
    <p:sldId id="592" r:id="rId13"/>
    <p:sldId id="1634" r:id="rId14"/>
    <p:sldId id="1704" r:id="rId15"/>
    <p:sldId id="1635" r:id="rId16"/>
    <p:sldId id="1637" r:id="rId17"/>
    <p:sldId id="1636" r:id="rId18"/>
    <p:sldId id="1664" r:id="rId19"/>
    <p:sldId id="1573" r:id="rId20"/>
    <p:sldId id="1574" r:id="rId21"/>
    <p:sldId id="1665" r:id="rId22"/>
    <p:sldId id="1638" r:id="rId23"/>
    <p:sldId id="1639" r:id="rId24"/>
    <p:sldId id="1666" r:id="rId25"/>
    <p:sldId id="1668" r:id="rId26"/>
    <p:sldId id="594" r:id="rId27"/>
    <p:sldId id="1579" r:id="rId28"/>
    <p:sldId id="1670" r:id="rId29"/>
    <p:sldId id="1671" r:id="rId30"/>
    <p:sldId id="1669" r:id="rId31"/>
    <p:sldId id="1566" r:id="rId32"/>
    <p:sldId id="1640" r:id="rId33"/>
    <p:sldId id="1641" r:id="rId34"/>
    <p:sldId id="1643" r:id="rId35"/>
    <p:sldId id="1673" r:id="rId36"/>
    <p:sldId id="1582" r:id="rId37"/>
    <p:sldId id="1585" r:id="rId38"/>
    <p:sldId id="1586" r:id="rId39"/>
    <p:sldId id="1587" r:id="rId40"/>
    <p:sldId id="1588" r:id="rId41"/>
    <p:sldId id="1674" r:id="rId42"/>
    <p:sldId id="1660" r:id="rId43"/>
    <p:sldId id="1648" r:id="rId44"/>
    <p:sldId id="1676" r:id="rId45"/>
    <p:sldId id="1677" r:id="rId46"/>
    <p:sldId id="1567" r:id="rId47"/>
    <p:sldId id="1679" r:id="rId48"/>
    <p:sldId id="1681" r:id="rId49"/>
    <p:sldId id="1680" r:id="rId50"/>
    <p:sldId id="1400" r:id="rId51"/>
    <p:sldId id="1682" r:id="rId52"/>
    <p:sldId id="1685" r:id="rId53"/>
    <p:sldId id="1684" r:id="rId54"/>
    <p:sldId id="1683" r:id="rId55"/>
    <p:sldId id="1686" r:id="rId56"/>
    <p:sldId id="1687" r:id="rId57"/>
    <p:sldId id="1570" r:id="rId58"/>
    <p:sldId id="1688" r:id="rId59"/>
    <p:sldId id="1689" r:id="rId60"/>
    <p:sldId id="1690" r:id="rId61"/>
    <p:sldId id="1691" r:id="rId62"/>
    <p:sldId id="1692" r:id="rId63"/>
    <p:sldId id="1693" r:id="rId64"/>
    <p:sldId id="1630" r:id="rId65"/>
    <p:sldId id="1649" r:id="rId66"/>
    <p:sldId id="595" r:id="rId67"/>
    <p:sldId id="1319" r:id="rId68"/>
    <p:sldId id="1696" r:id="rId69"/>
    <p:sldId id="1336" r:id="rId70"/>
    <p:sldId id="1337" r:id="rId71"/>
    <p:sldId id="1697" r:id="rId72"/>
    <p:sldId id="1698" r:id="rId73"/>
    <p:sldId id="1699" r:id="rId74"/>
    <p:sldId id="1645" r:id="rId75"/>
    <p:sldId id="1701" r:id="rId76"/>
    <p:sldId id="1702" r:id="rId77"/>
    <p:sldId id="1703" r:id="rId78"/>
    <p:sldId id="1700" r:id="rId79"/>
    <p:sldId id="1651" r:id="rId80"/>
    <p:sldId id="1652" r:id="rId81"/>
    <p:sldId id="1592" r:id="rId82"/>
    <p:sldId id="1653" r:id="rId83"/>
    <p:sldId id="1662" r:id="rId84"/>
    <p:sldId id="1663" r:id="rId85"/>
    <p:sldId id="1595" r:id="rId86"/>
    <p:sldId id="1657" r:id="rId87"/>
    <p:sldId id="1626" r:id="rId88"/>
    <p:sldId id="1695" r:id="rId89"/>
    <p:sldId id="1694" r:id="rId9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ambria Math" panose="02040503050406030204" pitchFamily="18" charset="0"/>
      <p:regular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Corbel" panose="020B0503020204020204" pitchFamily="34" charset="0"/>
      <p:regular r:id="rId101"/>
      <p:bold r:id="rId102"/>
      <p:italic r:id="rId103"/>
      <p:boldItalic r:id="rId104"/>
    </p:embeddedFont>
    <p:embeddedFont>
      <p:font typeface="Merriweather Sans" pitchFamily="2" charset="77"/>
      <p:regular r:id="rId105"/>
      <p:bold r:id="rId106"/>
      <p:italic r:id="rId107"/>
      <p:boldItalic r:id="rId108"/>
    </p:embeddedFont>
    <p:embeddedFont>
      <p:font typeface="Trebuchet MS" panose="020B0703020202090204" pitchFamily="34" charset="0"/>
      <p:regular r:id="rId109"/>
      <p:bold r:id="rId110"/>
      <p:italic r:id="rId111"/>
    </p:embeddedFont>
    <p:embeddedFont>
      <p:font typeface="Verdana" panose="020B0604030504040204" pitchFamily="3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78A77-06E7-A144-BB6A-B92505A26F12}" v="1667" dt="2023-02-09T16:14:17.69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/>
    <p:restoredTop sz="94664"/>
  </p:normalViewPr>
  <p:slideViewPr>
    <p:cSldViewPr snapToGrid="0">
      <p:cViewPr varScale="1">
        <p:scale>
          <a:sx n="184" d="100"/>
          <a:sy n="184" d="100"/>
        </p:scale>
        <p:origin x="6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2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3.fntdata"/><Relationship Id="rId119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12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mat. Great, so many of you figured out pretty quickly where this sentence was going.</a:t>
            </a:r>
          </a:p>
        </p:txBody>
      </p:sp>
    </p:spTree>
    <p:extLst>
      <p:ext uri="{BB962C8B-B14F-4D97-AF65-F5344CB8AC3E}">
        <p14:creationId xmlns:p14="http://schemas.microsoft.com/office/powerpoint/2010/main" val="164515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  <a:p>
            <a:r>
              <a:rPr lang="en-US" dirty="0"/>
              <a:t>By the end of the sentence, you probably were predicting that the word "mat" had a probability near 1 and every other word had relatively low probability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2/9/23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princeton.edu/~wbialek/rome/refs/shannon_51.pdf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png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fb.com/2016/10/25/ml-applications/building-an-efficient-neural-language-model-over-a-billion-words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</a:t>
            </a:r>
            <a:br>
              <a:rPr lang="en" dirty="0"/>
            </a:br>
            <a:r>
              <a:rPr lang="en" dirty="0"/>
              <a:t>Language Modeling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FC0BE3-1908-DE8A-9122-EF1BF72E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F58E0-3566-FA86-76DB-12474E6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3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01FB319-31BB-37B9-D96A-0A527C94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79" y="2203266"/>
                <a:ext cx="8388944" cy="8693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79" y="2203266"/>
                <a:ext cx="8388944" cy="869387"/>
              </a:xfrm>
              <a:blipFill>
                <a:blip r:embed="rId3"/>
                <a:stretch>
                  <a:fillRect t="-14493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Upcoming Word 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309315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72785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46A7-877E-541D-FF78-4128A09E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85690"/>
          </a:xfrm>
        </p:spPr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Implicit Joint Distribution of Language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88569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8856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115003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2325239" y="3115359"/>
            <a:ext cx="4155382" cy="966966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453" dirty="0">
                <a:latin typeface="Verdana"/>
                <a:cs typeface="Verdana"/>
              </a:rPr>
              <a:t>=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7" dirty="0">
                <a:latin typeface="Cambria Math"/>
                <a:cs typeface="Cambria Math"/>
              </a:rPr>
              <a:t>1</a:t>
            </a:r>
            <a:r>
              <a:rPr lang="en-US" sz="1561" spc="-7" dirty="0">
                <a:latin typeface="Cambria Math"/>
                <a:cs typeface="Cambria Math"/>
              </a:rPr>
              <a:t>0</a:t>
            </a:r>
            <a:r>
              <a:rPr lang="en-US" sz="1672" spc="45" baseline="29629" dirty="0">
                <a:latin typeface="Cambria Math"/>
                <a:cs typeface="Cambria Math"/>
              </a:rPr>
              <a:t>-5</a:t>
            </a:r>
            <a:endParaRPr sz="1932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453" dirty="0">
                <a:latin typeface="Verdana"/>
                <a:cs typeface="Verdana"/>
              </a:rPr>
              <a:t>=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7" dirty="0">
                <a:latin typeface="Cambria Math"/>
                <a:cs typeface="Cambria Math"/>
              </a:rPr>
              <a:t>10</a:t>
            </a:r>
            <a:r>
              <a:rPr lang="en-US" sz="1672" spc="45" baseline="29629" dirty="0">
                <a:latin typeface="Cambria Math"/>
                <a:cs typeface="Cambria Math"/>
              </a:rPr>
              <a:t>-15</a:t>
            </a:r>
            <a:endParaRPr lang="en-US" sz="1672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281472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87693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736927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865503" y="57246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062546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062546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also generate strings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281472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87693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736927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865503" y="57246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089922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089922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Should We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rely on </a:t>
            </a:r>
            <a:r>
              <a:rPr lang="en-US" dirty="0">
                <a:solidFill>
                  <a:srgbClr val="C00000"/>
                </a:solidFill>
              </a:rPr>
              <a:t>understanding of context/prefix </a:t>
            </a:r>
          </a:p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NLP tasks, especially those involving </a:t>
            </a:r>
            <a:r>
              <a:rPr lang="en-US" dirty="0">
                <a:solidFill>
                  <a:srgbClr val="C00000"/>
                </a:solidFill>
              </a:rPr>
              <a:t>text generation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559017"/>
            <a:ext cx="3937000" cy="2921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25F5F-2CF8-B7BA-0F92-5BF65CD6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Word2Vec:</a:t>
            </a:r>
            <a:r>
              <a:rPr lang="en-US" sz="2400" dirty="0"/>
              <a:t> Predictive models given word representations. 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Now with neural networks:</a:t>
            </a:r>
            <a:r>
              <a:rPr lang="en-US" sz="2400" dirty="0"/>
              <a:t> predictive models of word compositions 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337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58" b="4390"/>
          <a:stretch/>
        </p:blipFill>
        <p:spPr>
          <a:xfrm>
            <a:off x="1823325" y="1253348"/>
            <a:ext cx="5283805" cy="38034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0EEA6-243B-4BBE-9CAD-DE7A50F6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367628"/>
            <a:ext cx="8520600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01" y="413260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544586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Language Modeling Problem in General 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2911662" y="2291417"/>
            <a:ext cx="2926228" cy="1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1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873680" y="1622881"/>
            <a:ext cx="3933815" cy="1494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155469"/>
            <a:ext cx="5478087" cy="3476856"/>
          </a:xfrm>
        </p:spPr>
        <p:txBody>
          <a:bodyPr/>
          <a:lstStyle/>
          <a:p>
            <a:r>
              <a:rPr lang="en-US" dirty="0"/>
              <a:t>Shannon (1950): The predictive difficulty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4B36-2A63-452C-B1FC-DE19464C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41B679CE-4838-3A1B-375E-0EFDB8680AB9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41B679CE-4838-3A1B-375E-0EFDB8680AB9}"/>
              </a:ext>
            </a:extLst>
          </p:cNvPr>
          <p:cNvSpPr/>
          <p:nvPr/>
        </p:nvSpPr>
        <p:spPr>
          <a:xfrm>
            <a:off x="6252961" y="3854546"/>
            <a:ext cx="113288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/>
              <p:nvPr/>
            </p:nvSpPr>
            <p:spPr>
              <a:xfrm>
                <a:off x="5840679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79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728B282-750E-6D81-58C0-5183C89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1150" y="1317234"/>
            <a:ext cx="8521700" cy="3086881"/>
          </a:xfr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7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48B95A3-57E8-ABF7-A37A-547E8A11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3179" y="1349427"/>
            <a:ext cx="8941375" cy="3105212"/>
          </a:xfrm>
        </p:spPr>
      </p:pic>
    </p:spTree>
    <p:extLst>
      <p:ext uri="{BB962C8B-B14F-4D97-AF65-F5344CB8AC3E}">
        <p14:creationId xmlns:p14="http://schemas.microsoft.com/office/powerpoint/2010/main" val="4215335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186A7-9095-3D6D-F410-703002F2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42D01EB-B9E8-7124-65F2-BB38E1771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A624-54C8-91B7-01C7-20B4120FA652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177854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1F9CFA0-4A98-8EA6-031C-C4EAACB4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1150" y="1227868"/>
            <a:ext cx="8521700" cy="32656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BCD53-D1EC-9384-F5E5-FFB4D65B349C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217050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1877-92BC-5AC2-F3D8-DD3CF6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4354-4CA7-5ACF-0AC1-60C16A6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DA322-020A-F420-903A-3122EE6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6A9A40-4AA3-39BE-1F13-EE3C0B25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sparsity limitations.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insufficient model of language because language has long-distance dependencies: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26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How Good is Our Language Model? 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FF918-7410-6D12-AAE9-3EF1DBB9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Bi-grams: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Tri-grams: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blipFill>
                <a:blip r:embed="rId2"/>
                <a:stretch>
                  <a:fillRect t="-61983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blipFill>
                <a:blip r:embed="rId3"/>
                <a:stretch>
                  <a:fillRect t="-61983" b="-10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4572000" y="3064033"/>
            <a:ext cx="3302608" cy="926992"/>
          </a:xfrm>
          <a:prstGeom prst="wedgeRoundRectCallout">
            <a:avLst>
              <a:gd name="adj1" fmla="val -21215"/>
              <a:gd name="adj2" fmla="val -77099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3993505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A0F5-875D-6942-A512-4C2F9F7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38 million words, test 1.5	million words, Wall	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7624"/>
              </p:ext>
            </p:extLst>
          </p:nvPr>
        </p:nvGraphicFramePr>
        <p:xfrm>
          <a:off x="366856" y="2330221"/>
          <a:ext cx="803796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4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4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4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F52FE7-7EF7-85EA-F001-449840C0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2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0512" y="1393723"/>
            <a:ext cx="3481788" cy="3416300"/>
          </a:xfrm>
        </p:spPr>
      </p:pic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" y="2085405"/>
            <a:ext cx="7188926" cy="2783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1910C-554B-D41F-8660-404247A9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65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72308B-2475-37FA-80B8-B0027E8D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</a:rPr>
                  <a:t>concatenated word embeddings</a:t>
                </a:r>
                <a:endParaRPr lang="en-US" sz="1100" b="0" i="1" dirty="0">
                  <a:solidFill>
                    <a:srgbClr val="289A00"/>
                  </a:solidFill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hidden layer</a:t>
                </a:r>
                <a:endParaRPr lang="en-US" b="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output distribution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No sparsity problem</a:t>
                </a:r>
              </a:p>
              <a:p>
                <a:r>
                  <a:rPr lang="en-US" dirty="0"/>
                  <a:t>Model size is O(n) not O(exp(n))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residual connections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layer normalization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096" y="434019"/>
            <a:ext cx="450365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 parameters of this model: </a:t>
            </a:r>
          </a:p>
          <a:p>
            <a:r>
              <a:rPr lang="en-US" dirty="0"/>
              <a:t>Window size: k </a:t>
            </a:r>
          </a:p>
          <a:p>
            <a:r>
              <a:rPr lang="en-US" dirty="0"/>
              <a:t>Depth of the model: N </a:t>
            </a:r>
          </a:p>
          <a:p>
            <a:r>
              <a:rPr lang="en-US" dirty="0"/>
              <a:t>Activation types: tanh,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Embedding dimensionality</a:t>
            </a:r>
          </a:p>
          <a:p>
            <a:r>
              <a:rPr lang="en-US" dirty="0"/>
              <a:t>Number of hidden units </a:t>
            </a:r>
          </a:p>
          <a:p>
            <a:r>
              <a:rPr lang="en-US" dirty="0"/>
              <a:t>With and without residual connections </a:t>
            </a:r>
          </a:p>
          <a:p>
            <a:r>
              <a:rPr lang="en-US" dirty="0"/>
              <a:t>Optimization algorithm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</p:spTree>
    <p:extLst>
      <p:ext uri="{BB962C8B-B14F-4D97-AF65-F5344CB8AC3E}">
        <p14:creationId xmlns:p14="http://schemas.microsoft.com/office/powerpoint/2010/main" val="2609451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   __?__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72308B-2475-37FA-80B8-B0027E8D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8B2-83A2-C60B-EB5F-1C26BAAF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Flashback to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3DFC-A035-DE33-6622-DD6D5365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objective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the language modeling objective. </a:t>
            </a:r>
          </a:p>
          <a:p>
            <a:r>
              <a:rPr lang="en-US" dirty="0"/>
              <a:t>Word2Vec representations are fixed </a:t>
            </a:r>
          </a:p>
          <a:p>
            <a:pPr lvl="1"/>
            <a:r>
              <a:rPr lang="en-US" dirty="0"/>
              <a:t>e.g., “play” has one vector regardless of the context. </a:t>
            </a:r>
          </a:p>
          <a:p>
            <a:r>
              <a:rPr lang="en-US" dirty="0"/>
              <a:t>In contrast, the meaning representation extracted from more advanced architectures (</a:t>
            </a:r>
            <a:r>
              <a:rPr lang="en-US" dirty="0" err="1"/>
              <a:t>e.g</a:t>
            </a:r>
            <a:r>
              <a:rPr lang="en-US" dirty="0"/>
              <a:t>, FFN-LM) is </a:t>
            </a:r>
            <a:r>
              <a:rPr lang="en-US" dirty="0">
                <a:solidFill>
                  <a:srgbClr val="C00000"/>
                </a:solidFill>
              </a:rPr>
              <a:t>contextual</a:t>
            </a:r>
            <a:r>
              <a:rPr lang="en-US" dirty="0"/>
              <a:t>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6320DA-6A6A-DBDB-93C9-C74B9FB4E9EC}"/>
              </a:ext>
            </a:extLst>
          </p:cNvPr>
          <p:cNvSpPr txBox="1"/>
          <p:nvPr/>
        </p:nvSpPr>
        <p:spPr>
          <a:xfrm>
            <a:off x="7163251" y="4102816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D3FE723-932C-AA4F-78D2-92B61D485C62}"/>
              </a:ext>
            </a:extLst>
          </p:cNvPr>
          <p:cNvSpPr txBox="1"/>
          <p:nvPr/>
        </p:nvSpPr>
        <p:spPr>
          <a:xfrm>
            <a:off x="5995217" y="4094243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597EF6-C262-70E9-B8D0-00F686F49237}"/>
              </a:ext>
            </a:extLst>
          </p:cNvPr>
          <p:cNvSpPr txBox="1"/>
          <p:nvPr/>
        </p:nvSpPr>
        <p:spPr>
          <a:xfrm>
            <a:off x="5109393" y="409995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6CB322-0C90-6B5E-0D2F-585757ED7DBF}"/>
              </a:ext>
            </a:extLst>
          </p:cNvPr>
          <p:cNvSpPr txBox="1"/>
          <p:nvPr/>
        </p:nvSpPr>
        <p:spPr>
          <a:xfrm>
            <a:off x="4172133" y="409995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1D087D6-2D9D-95D8-BC1B-B8C4CB33A6C9}"/>
              </a:ext>
            </a:extLst>
          </p:cNvPr>
          <p:cNvSpPr txBox="1"/>
          <p:nvPr/>
        </p:nvSpPr>
        <p:spPr>
          <a:xfrm>
            <a:off x="3253789" y="4094243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FD2A1B0-C7C3-A1FA-FC29-EA6E654EAC17}"/>
              </a:ext>
            </a:extLst>
          </p:cNvPr>
          <p:cNvSpPr txBox="1"/>
          <p:nvPr/>
        </p:nvSpPr>
        <p:spPr>
          <a:xfrm>
            <a:off x="2287954" y="4094243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A1822AA-7A8F-FCD3-A202-BBA9E8F8C317}"/>
              </a:ext>
            </a:extLst>
          </p:cNvPr>
          <p:cNvSpPr txBox="1"/>
          <p:nvPr/>
        </p:nvSpPr>
        <p:spPr>
          <a:xfrm>
            <a:off x="1872530" y="4105672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529233F-4065-7349-61AE-DDC61D1B390F}"/>
              </a:ext>
            </a:extLst>
          </p:cNvPr>
          <p:cNvSpPr txBox="1"/>
          <p:nvPr/>
        </p:nvSpPr>
        <p:spPr>
          <a:xfrm>
            <a:off x="6734626" y="4102816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5F8242-A335-3BE1-2958-EFF086B4BD0F}"/>
              </a:ext>
            </a:extLst>
          </p:cNvPr>
          <p:cNvSpPr/>
          <p:nvPr/>
        </p:nvSpPr>
        <p:spPr>
          <a:xfrm>
            <a:off x="2313015" y="447429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C56576A-07CC-45EE-2C65-4E392F4D06E9}"/>
              </a:ext>
            </a:extLst>
          </p:cNvPr>
          <p:cNvSpPr/>
          <p:nvPr/>
        </p:nvSpPr>
        <p:spPr>
          <a:xfrm>
            <a:off x="5116406" y="4500007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ED3CE01-3B07-BC85-094D-1F25D311FEDE}"/>
              </a:ext>
            </a:extLst>
          </p:cNvPr>
          <p:cNvSpPr txBox="1"/>
          <p:nvPr/>
        </p:nvSpPr>
        <p:spPr>
          <a:xfrm>
            <a:off x="2475811" y="4614500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F5E50FA-8C75-EEAD-3456-22CED43D82E2}"/>
              </a:ext>
            </a:extLst>
          </p:cNvPr>
          <p:cNvSpPr/>
          <p:nvPr/>
        </p:nvSpPr>
        <p:spPr>
          <a:xfrm>
            <a:off x="4234995" y="4485718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7B3707D-9EEE-85E6-EB33-BF84410EAAC6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624379" y="3189301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3599866-0FED-B338-0E19-94C23029676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409430" y="3219849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6362B60-DF8D-0A8D-5BDA-E4CFDD04D8A0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5009380" y="362561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A36F81A-9A55-B59D-89CE-51CC1D65A30F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4074435" y="3639357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0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2DA-88DE-782C-7D50-382659D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Self-Supervised Representations to Solve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train a model for sentiment analysis</a:t>
            </a:r>
          </a:p>
          <a:p>
            <a:r>
              <a:rPr lang="en-US" dirty="0"/>
              <a:t>In the past, I would simply train a supervised model on Word2Vec representation of review sentences (e.g., HW2).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48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629891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Contextual representation of LMs</a:t>
            </a:r>
            <a:r>
              <a:rPr lang="en-US" sz="2000" dirty="0"/>
              <a:t> is much </a:t>
            </a:r>
            <a:r>
              <a:rPr lang="en-US" sz="2000" b="1" dirty="0">
                <a:solidFill>
                  <a:srgbClr val="C00000"/>
                </a:solidFill>
              </a:rPr>
              <a:t>stronger</a:t>
            </a:r>
            <a:r>
              <a:rPr lang="en-US" sz="2000" dirty="0"/>
              <a:t> than word-level ones. </a:t>
            </a:r>
          </a:p>
          <a:p>
            <a:pPr marL="114300" indent="0">
              <a:buNone/>
            </a:pPr>
            <a:r>
              <a:rPr lang="en-US" sz="2000" dirty="0"/>
              <a:t>Now that we have Fixed-Window LM, we can use it to build better classifiers!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DEC6C-A715-7F39-5861-F7F1C0A5C0FA}"/>
              </a:ext>
            </a:extLst>
          </p:cNvPr>
          <p:cNvSpPr/>
          <p:nvPr/>
        </p:nvSpPr>
        <p:spPr>
          <a:xfrm>
            <a:off x="598935" y="2267611"/>
            <a:ext cx="3726670" cy="27588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25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FB6C-B103-4F1C-8A24-F3DEFC41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n-gram computation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AE130-3E04-002C-96EB-1647C1E5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Worthy: </a:t>
            </a:r>
            <a:r>
              <a:rPr lang="en-US" dirty="0">
                <a:hlinkClick r:id="rId2"/>
              </a:rPr>
              <a:t>https://arxiv.org/pdf/2210.14431.pdf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53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8724-A1D2-CBD5-7A8B-74456F41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LMs with Perplexity (2016)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2B0DEE2-9396-64EA-B40C-5910C5E980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762" y="1436278"/>
            <a:ext cx="5745153" cy="216971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D44F665-325F-182F-DE0A-68F717877935}"/>
              </a:ext>
            </a:extLst>
          </p:cNvPr>
          <p:cNvSpPr txBox="1"/>
          <p:nvPr/>
        </p:nvSpPr>
        <p:spPr>
          <a:xfrm>
            <a:off x="598841" y="1668847"/>
            <a:ext cx="136112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5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n-gram</a:t>
            </a:r>
            <a:r>
              <a:rPr sz="1500" spc="-26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model</a:t>
            </a:r>
            <a:r>
              <a:rPr lang="en-US"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→</a:t>
            </a:r>
            <a:endParaRPr sz="15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1C85433-5C55-8A6A-D711-22D6DF05D825}"/>
              </a:ext>
            </a:extLst>
          </p:cNvPr>
          <p:cNvSpPr txBox="1"/>
          <p:nvPr/>
        </p:nvSpPr>
        <p:spPr>
          <a:xfrm>
            <a:off x="1111310" y="4492300"/>
            <a:ext cx="7312850" cy="442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8"/>
              </a:spcBef>
            </a:pPr>
            <a:endParaRPr lang="en-US" sz="1763" dirty="0">
              <a:latin typeface="Calibri"/>
              <a:cs typeface="Calibri"/>
            </a:endParaRPr>
          </a:p>
          <a:p>
            <a:pPr marL="9525"/>
            <a:r>
              <a:rPr lang="en-US" sz="1050" spc="-4" dirty="0">
                <a:latin typeface="Calibri"/>
                <a:cs typeface="Calibri"/>
              </a:rPr>
              <a:t>Source:</a:t>
            </a:r>
            <a:r>
              <a:rPr lang="en-US" sz="1050" spc="86" dirty="0">
                <a:latin typeface="Calibri"/>
                <a:cs typeface="Calibri"/>
              </a:rPr>
              <a:t> 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https://engineering.fb.com/2016/10/25/ml-applications/building-an-efficient-neural-language-model-over-a-billion-words/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 </a:t>
            </a:r>
            <a:endParaRPr lang="en-US" sz="1050" dirty="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67A66-3D27-9B42-D57F-BEA338C0A8C0}"/>
              </a:ext>
            </a:extLst>
          </p:cNvPr>
          <p:cNvSpPr txBox="1"/>
          <p:nvPr/>
        </p:nvSpPr>
        <p:spPr>
          <a:xfrm>
            <a:off x="249140" y="2437732"/>
            <a:ext cx="1724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marR="3810" indent="1588" algn="ctr">
              <a:spcBef>
                <a:spcPts val="1151"/>
              </a:spcBef>
            </a:pP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19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ea</a:t>
            </a:r>
            <a:r>
              <a:rPr lang="en-US" sz="14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ly  </a:t>
            </a:r>
            <a:b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</a:b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complex</a:t>
            </a:r>
            <a:r>
              <a:rPr lang="en-US" sz="1400" spc="-6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RNNs</a:t>
            </a:r>
            <a:endParaRPr lang="en-US" sz="14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82613C-20CA-4E14-9AC4-19D8E81B1F0B}"/>
              </a:ext>
            </a:extLst>
          </p:cNvPr>
          <p:cNvCxnSpPr/>
          <p:nvPr/>
        </p:nvCxnSpPr>
        <p:spPr>
          <a:xfrm>
            <a:off x="1922929" y="1969994"/>
            <a:ext cx="0" cy="163599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BABFA-733B-D0B0-5603-93456A86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83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Arial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9D465C-D2E5-38EA-46EB-0E955545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5401</Words>
  <Application>Microsoft Macintosh PowerPoint</Application>
  <PresentationFormat>On-screen Show (16:9)</PresentationFormat>
  <Paragraphs>977</Paragraphs>
  <Slides>89</Slides>
  <Notes>29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Trebuchet MS</vt:lpstr>
      <vt:lpstr>Times New Roman</vt:lpstr>
      <vt:lpstr>Corbel</vt:lpstr>
      <vt:lpstr>Calibri</vt:lpstr>
      <vt:lpstr>Cambria Math</vt:lpstr>
      <vt:lpstr>Merriweather Sans</vt:lpstr>
      <vt:lpstr>Consolas</vt:lpstr>
      <vt:lpstr>Verdana</vt:lpstr>
      <vt:lpstr>Simple Light</vt:lpstr>
      <vt:lpstr>Self-Supervised Language Modeling</vt:lpstr>
      <vt:lpstr>Motivation</vt:lpstr>
      <vt:lpstr>Chapter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of Language </vt:lpstr>
      <vt:lpstr>Doing Things with Language Model </vt:lpstr>
      <vt:lpstr>Doing Things with Language Model (2)</vt:lpstr>
      <vt:lpstr>Doing Things with Language Model (3)</vt:lpstr>
      <vt:lpstr>Why Should We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The Language Modeling Problem in General Form 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N-gram Language Models </vt:lpstr>
      <vt:lpstr>Pre-Computed N-Grams </vt:lpstr>
      <vt:lpstr>Pre-Computed N-Grams </vt:lpstr>
      <vt:lpstr>Pre-Computed N-Grams </vt:lpstr>
      <vt:lpstr>Pre-Computed N-Grams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Chapter Plan </vt:lpstr>
      <vt:lpstr>How Good is Our Language Model?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Recap Thus Far </vt:lpstr>
      <vt:lpstr>N-Gram Language Models, A Historical Highlight 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Flashback to Word2Vec </vt:lpstr>
      <vt:lpstr>Using Self-Supervised Representations to Solve Tasks</vt:lpstr>
      <vt:lpstr>PowerPoint Presentation</vt:lpstr>
      <vt:lpstr>Summary</vt:lpstr>
      <vt:lpstr>TODO: n-gram computation at scale </vt:lpstr>
      <vt:lpstr>Evaluation LMs with Perplexity (2016)</vt:lpstr>
      <vt:lpstr>What Changed from N-Gram LMs to Neural LMs?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18</cp:revision>
  <dcterms:modified xsi:type="dcterms:W3CDTF">2023-02-09T16:14:35Z</dcterms:modified>
</cp:coreProperties>
</file>